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  <p:sldId id="258" r:id="rId3"/>
    <p:sldId id="260" r:id="rId4"/>
    <p:sldId id="259" r:id="rId5"/>
    <p:sldId id="257" r:id="rId6"/>
    <p:sldId id="262" r:id="rId7"/>
    <p:sldId id="263" r:id="rId8"/>
    <p:sldId id="261" r:id="rId9"/>
    <p:sldId id="264" r:id="rId10"/>
    <p:sldId id="265" r:id="rId11"/>
  </p:sldIdLst>
  <p:sldSz cx="9144000" cy="6858000" type="screen4x3"/>
  <p:notesSz cx="6888163" cy="100203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66"/>
    <a:srgbClr val="B05408"/>
    <a:srgbClr val="0000FF"/>
    <a:srgbClr val="F90B05"/>
    <a:srgbClr val="FF33CC"/>
    <a:srgbClr val="A42320"/>
    <a:srgbClr val="C42A26"/>
    <a:srgbClr val="8D1E1B"/>
    <a:srgbClr val="820041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110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kadievap@mail.ru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10" Type="http://schemas.openxmlformats.org/officeDocument/2006/relationships/image" Target="../media/image51.jpeg"/><Relationship Id="rId4" Type="http://schemas.openxmlformats.org/officeDocument/2006/relationships/image" Target="../media/image45.jpeg"/><Relationship Id="rId9" Type="http://schemas.openxmlformats.org/officeDocument/2006/relationships/image" Target="../media/image5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5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12" Type="http://schemas.openxmlformats.org/officeDocument/2006/relationships/image" Target="../media/image24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10" Type="http://schemas.openxmlformats.org/officeDocument/2006/relationships/image" Target="../media/image33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10" Type="http://schemas.openxmlformats.org/officeDocument/2006/relationships/image" Target="../media/image42.jpeg"/><Relationship Id="rId4" Type="http://schemas.openxmlformats.org/officeDocument/2006/relationships/image" Target="../media/image36.jpeg"/><Relationship Id="rId9" Type="http://schemas.openxmlformats.org/officeDocument/2006/relationships/image" Target="../media/image4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s://catherineasquithgallery.com/uploads/posts/2021-03/1614693561_163-p-fon-s-ramkami-dlya-bukleta-1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00" y="0"/>
            <a:ext cx="9120000" cy="6840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692696"/>
            <a:ext cx="5976664" cy="486916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31750" contourW="12700">
              <a:bevelT w="63500" h="571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ПРЕЗЕНТАЦИЯ основной	 образовательной программы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МУНИЦИПАЛЬНОГО КАЗЕННОГО   ДОШКОЛЬНОГО ОБРАЗОВАТЕЛЬНОГО УЧРЕЖДЕНИЯ  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«ЦЕНТР РАЗВИТИЯ РЕБЕНКА ДЕТСКИЙ САД   № 17 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</a:t>
            </a:r>
            <a:b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«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Колокольчик»  </a:t>
            </a:r>
            <a:r>
              <a:rPr lang="ru-RU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г.БУЙНАКСК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Тип 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казенное  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дошкольное образовательное учреждение </a:t>
            </a:r>
            <a:b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Вид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детский сад  </a:t>
            </a:r>
            <a:b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Статус 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муниципальный  </a:t>
            </a:r>
            <a:b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Web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-страница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dag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-17.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tvoysadik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ru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 </a:t>
            </a:r>
            <a:b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E-mail: </a:t>
            </a:r>
            <a:r>
              <a:rPr lang="en-US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3"/>
              </a:rPr>
              <a:t>kadievap@mail.ru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Телефоны</a:t>
            </a:r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8-(87237)-2-55-56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-180528" y="6858000"/>
            <a:ext cx="6400800" cy="1752600"/>
          </a:xfrm>
        </p:spPr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355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s://catherineasquithgallery.com/uploads/posts/2021-02/1613539515_101-p-fon-dlya-detskoi-prezentatsii-powerpoint-1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00" y="0"/>
            <a:ext cx="9120000" cy="6840000"/>
          </a:xfrm>
          <a:prstGeom prst="rect">
            <a:avLst/>
          </a:prstGeom>
          <a:noFill/>
        </p:spPr>
      </p:pic>
      <p:sp>
        <p:nvSpPr>
          <p:cNvPr id="34829" name="Rectangle 13"/>
          <p:cNvSpPr>
            <a:spLocks noChangeArrowheads="1"/>
          </p:cNvSpPr>
          <p:nvPr/>
        </p:nvSpPr>
        <p:spPr bwMode="auto">
          <a:xfrm>
            <a:off x="107504" y="-55111"/>
            <a:ext cx="9036496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75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Физическое развитие 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направлено на сохранение и укрепление здоровья детей, гармоничное физическое развитие , приобщение к физической культуре, развитие психофизических качеств (сила, быстрота, ловкость, гибкость, выносливость), приобщение к спортивным и подвижным играм, развитие интереса к спорту, становление ценностей здорового образа жизни, овладение его элементарными нормами и правилами, воспитание культурно-гигиенических навыков, полезных привычек.</a:t>
            </a:r>
            <a:endParaRPr kumimoji="0" lang="ru-RU" sz="70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75" algn="l"/>
              </a:tabLst>
            </a:pPr>
            <a:r>
              <a:rPr kumimoji="0" lang="ru-RU" sz="14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Игровые упражнения</a:t>
            </a:r>
            <a:endParaRPr kumimoji="0" lang="ru-RU" sz="80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75" algn="l"/>
              </a:tabLst>
            </a:pPr>
            <a:r>
              <a:rPr kumimoji="0" lang="ru-RU" sz="14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Подвижные  игры</a:t>
            </a:r>
            <a:endParaRPr kumimoji="0" lang="ru-RU" sz="80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75" algn="l"/>
              </a:tabLst>
            </a:pPr>
            <a:r>
              <a:rPr kumimoji="0" lang="ru-RU" sz="14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Пальчиковые игры</a:t>
            </a:r>
            <a:endParaRPr kumimoji="0" lang="ru-RU" sz="80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75" algn="l"/>
              </a:tabLst>
            </a:pPr>
            <a:r>
              <a:rPr kumimoji="0" lang="ru-RU" sz="14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Спортивные упражнения </a:t>
            </a:r>
            <a:endParaRPr kumimoji="0" lang="ru-RU" sz="80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904875" algn="l"/>
              </a:tabLst>
            </a:pPr>
            <a:r>
              <a:rPr kumimoji="0" lang="ru-RU" sz="14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Физкультминутки в процессе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04875" algn="l"/>
              </a:tabLst>
            </a:pPr>
            <a:r>
              <a:rPr kumimoji="0" lang="ru-RU" sz="14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других видов НОД</a:t>
            </a:r>
            <a:endParaRPr kumimoji="0" lang="ru-RU" sz="80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75" algn="l"/>
              </a:tabLst>
            </a:pPr>
            <a:r>
              <a:rPr kumimoji="0" lang="ru-RU" sz="14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Утренняя гимнастика</a:t>
            </a:r>
            <a:endParaRPr kumimoji="0" lang="ru-RU" sz="80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75" algn="l"/>
              </a:tabLst>
            </a:pPr>
            <a:r>
              <a:rPr kumimoji="0" lang="ru-RU" sz="14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Подвижные игры</a:t>
            </a:r>
            <a:endParaRPr kumimoji="0" lang="ru-RU" sz="80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75" algn="l"/>
              </a:tabLst>
            </a:pPr>
            <a:r>
              <a:rPr kumimoji="0" lang="ru-RU" sz="14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Пальчиковые игры</a:t>
            </a:r>
            <a:endParaRPr kumimoji="0" lang="ru-RU" sz="80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75" algn="l"/>
              </a:tabLst>
            </a:pPr>
            <a:r>
              <a:rPr kumimoji="0" lang="ru-RU" sz="14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Игровые упражнения</a:t>
            </a:r>
            <a:endParaRPr kumimoji="0" lang="ru-RU" sz="80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75" algn="l"/>
              </a:tabLst>
            </a:pPr>
            <a:r>
              <a:rPr kumimoji="0" lang="ru-RU" sz="14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Спортивные упражнения </a:t>
            </a:r>
            <a:endParaRPr kumimoji="0" lang="ru-RU" sz="80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75" algn="l"/>
              </a:tabLst>
            </a:pPr>
            <a:r>
              <a:rPr kumimoji="0" lang="ru-RU" sz="14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Динамические паузы</a:t>
            </a:r>
            <a:endParaRPr kumimoji="0" lang="ru-RU" sz="80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904875" algn="l"/>
              </a:tabLst>
            </a:pPr>
            <a:r>
              <a:rPr kumimoji="0" lang="ru-RU" sz="14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Физкультурные праздники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04875" algn="l"/>
              </a:tabLst>
            </a:pPr>
            <a:r>
              <a:rPr kumimoji="0" lang="ru-RU" sz="14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развлечения</a:t>
            </a:r>
            <a:endParaRPr kumimoji="0" lang="ru-RU" sz="80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75" algn="l"/>
              </a:tabLst>
            </a:pPr>
            <a:r>
              <a:rPr kumimoji="0" lang="ru-RU" sz="14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Дни здоровья</a:t>
            </a:r>
            <a:endParaRPr kumimoji="0" lang="ru-RU" sz="240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30" name="Picture 14" descr="C:\Users\Аська\Desktop\Новая папка\През образоват прогр\ООД ФИЗИЧЕСКОЕ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1772816"/>
            <a:ext cx="1620000" cy="2160000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4832" name="Picture 16" descr="C:\Users\Аська\Desktop\Новая папка\През образоват прогр\ООД ФИЗИЧЕСКОЕ\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1580794"/>
            <a:ext cx="1872208" cy="2496277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4833" name="Picture 17" descr="C:\Users\Аська\Desktop\Новая папка\През образоват прогр\ООД ФИЗИЧЕСКОЕ\DSC0304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1628800"/>
            <a:ext cx="2735984" cy="2051988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4834" name="Picture 18" descr="C:\Users\Аська\Desktop\Новая папка\През образоват прогр\ООД ФИЗИЧЕСКОЕ\f21a7db3-ec9f-40b6-b91d-fe843e43512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168" y="4581128"/>
            <a:ext cx="2880000" cy="2160000"/>
          </a:xfrm>
          <a:prstGeom prst="rect">
            <a:avLst/>
          </a:prstGeom>
          <a:ln w="38100" cap="sq">
            <a:solidFill>
              <a:srgbClr val="F90B05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4835" name="Picture 19" descr="C:\Users\Аська\Desktop\Новая папка\През образоват прогр\ООД ФИЗИЧЕСКОЕ\f73ba334-eefe-4bab-9bf0-ba2f29edb5b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23728" y="4221088"/>
            <a:ext cx="1800200" cy="2400267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4836" name="Picture 20" descr="C:\Users\Аська\Desktop\Новая папка\През образоват прогр\ООД ФИЗИЧЕСКОЕ\IMG_805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67944" y="4221088"/>
            <a:ext cx="1854025" cy="2472034"/>
          </a:xfrm>
          <a:prstGeom prst="rect">
            <a:avLst/>
          </a:prstGeom>
          <a:ln w="38100" cap="sq">
            <a:solidFill>
              <a:srgbClr val="0000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4831" name="Picture 15" descr="C:\Users\Аська\Desktop\Новая папка\През образоват прогр\ООД ФИЗИЧЕСКОЕ\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32239" y="3410996"/>
            <a:ext cx="2040227" cy="1530171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4837" name="Picture 21" descr="C:\Users\Аська\Desktop\Новая папка\През образоват прогр\ООД ФИЗИЧЕСКОЕ\67ddd812-e550-4792-b82a-192eb50ab9ad.jpg"/>
          <p:cNvPicPr>
            <a:picLocks noChangeAspect="1" noChangeArrowheads="1"/>
          </p:cNvPicPr>
          <p:nvPr/>
        </p:nvPicPr>
        <p:blipFill>
          <a:blip r:embed="rId10" cstate="print"/>
          <a:srcRect t="3334" b="19991"/>
          <a:stretch>
            <a:fillRect/>
          </a:stretch>
        </p:blipFill>
        <p:spPr bwMode="auto">
          <a:xfrm>
            <a:off x="378201" y="4728035"/>
            <a:ext cx="1368152" cy="2059844"/>
          </a:xfrm>
          <a:prstGeom prst="rect">
            <a:avLst/>
          </a:prstGeom>
          <a:ln w="38100" cap="sq">
            <a:solidFill>
              <a:srgbClr val="B05408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catherineasquithgallery.com/uploads/posts/2021-02/1613712035_11-p-letnii-fon-dlya-prezentatsii-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000"/>
            <a:ext cx="9144000" cy="6840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2132856"/>
            <a:ext cx="8280920" cy="1143000"/>
          </a:xfrm>
        </p:spPr>
        <p:txBody>
          <a:bodyPr>
            <a:noAutofit/>
          </a:bodyPr>
          <a:lstStyle/>
          <a:p>
            <a:pPr algn="l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 ДОУ функционирует 6 групп дошкольного возраста: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Вторая группа раннего возраста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«Солнышко»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25 детей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младшая группа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«Буратино"–    21 детей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1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1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младшая группа </a:t>
            </a:r>
            <a:r>
              <a:rPr lang="ru-RU" sz="1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«Звездочки"–    33 ребенка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	Средняя группа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Фиксики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32 ребенка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Старшая группа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«Колобок"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-  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35 детей.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Подготовительная  группа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Семицветик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42 ребенка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Всего –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187 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детей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Основная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общеобразовательная программа дошкольного образования (ООП ДО)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определяет: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специфику организации воспитательно-образовательного процесса, с учетом федерального государственного образовательного стандарта к дошкольному образования; разработана на основе программы «От рождения до школы», под редакцией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Н.Е.Вераксы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, Т.С.Комаровой, М.А.Васильевой.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Нормативный срок освоения 5 лет (возраст: от 2 лет до 7 лет)</a:t>
            </a:r>
          </a:p>
        </p:txBody>
      </p:sp>
    </p:spTree>
    <p:extLst>
      <p:ext uri="{BB962C8B-B14F-4D97-AF65-F5344CB8AC3E}">
        <p14:creationId xmlns:p14="http://schemas.microsoft.com/office/powerpoint/2010/main" val="67659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07096" y="2708920"/>
            <a:ext cx="8136904" cy="1143000"/>
          </a:xfrm>
        </p:spPr>
        <p:txBody>
          <a:bodyPr>
            <a:noAutofit/>
          </a:bodyPr>
          <a:lstStyle/>
          <a:p>
            <a:pPr algn="l"/>
            <a:r>
              <a:rPr lang="ru-RU" sz="2000" b="1" dirty="0" smtClean="0">
                <a:solidFill>
                  <a:srgbClr val="0070C0"/>
                </a:solidFill>
              </a:rPr>
              <a:t>          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Образовательная область «Социально-коммуникативное развитие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реализуется через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-Дидактические игры.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-Творческие игры (сюжетно-ролевые, строительно-конструктивные, игры-имитации, игры-экспериментирования с различными материалами).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-Игровые упражнения.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-Дидактические игры с элементами движения.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-Подвижные игры.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-Игры-драматизации.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-педагогические ситуации, связанные с безопасностью жизнедеятельности,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-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Самообслуживание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-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трудовую деятельность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-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нравственное, патриотическое воспитание  через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различные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виды деятельности (экскурсии, посещения музеев, школы). 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10839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atherineasquithgallery.com/uploads/posts/2021-02/1613712106_1-p-letnii-fon-dlya-prezentatsii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675272" cy="6840000"/>
          </a:xfrm>
          <a:prstGeom prst="rect">
            <a:avLst/>
          </a:prstGeom>
          <a:noFill/>
        </p:spPr>
      </p:pic>
      <p:pic>
        <p:nvPicPr>
          <p:cNvPr id="2051" name="Picture 3" descr="C:\Users\Аська\Desktop\Новая папка\През образоват прогр\СОЦ-КОМ\5b6a7a2c-3d4d-4d35-97fe-2384d2cfe2d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2261164" cy="3024336"/>
          </a:xfrm>
          <a:prstGeom prst="rect">
            <a:avLst/>
          </a:prstGeom>
          <a:ln w="38100" cap="sq">
            <a:solidFill>
              <a:srgbClr val="0000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2" name="Picture 4" descr="C:\Users\Аська\Desktop\Новая папка\През образоват прогр\СОЦ-КОМ\S16200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4905442"/>
            <a:ext cx="2751808" cy="1547893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3" name="Picture 5" descr="C:\Users\Аська\Desktop\Новая папка\През образоват прогр\СОЦ-КОМ\DSC0318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260648"/>
            <a:ext cx="2880320" cy="2160240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4" name="Picture 6" descr="C:\Users\Аська\Desktop\Новая папка\През образоват прогр\СОЦ-КОМ\DSC0435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16611600" y="-18348325"/>
            <a:ext cx="3360000" cy="2520000"/>
          </a:xfrm>
          <a:prstGeom prst="rect">
            <a:avLst/>
          </a:prstGeom>
          <a:noFill/>
        </p:spPr>
      </p:pic>
      <p:pic>
        <p:nvPicPr>
          <p:cNvPr id="2055" name="Picture 7" descr="C:\Users\Аська\Desktop\Новая папка\През образоват прогр\СОЦ-КОМ\IMG_579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44208" y="260648"/>
            <a:ext cx="2965484" cy="1979196"/>
          </a:xfrm>
          <a:prstGeom prst="rect">
            <a:avLst/>
          </a:prstGeom>
          <a:ln w="38100" cap="sq">
            <a:solidFill>
              <a:srgbClr val="B05408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6" name="Picture 8" descr="C:\Users\Аська\Desktop\Новая папка\През образоват прогр\СОЦ-КОМ\IMG-20170505-WA001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512" y="3645024"/>
            <a:ext cx="2232248" cy="2976331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7" name="Picture 9" descr="C:\Users\Аська\Desktop\Новая папка\През образоват прогр\СОЦ-КОМ\bc49935c-53b5-4b56-86d1-fe2058a02a7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36228" y="2492896"/>
            <a:ext cx="2723795" cy="2042846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8" name="Picture 10" descr="C:\Users\Аська\Desktop\Новая папка\През образоват прогр\СОЦ-КОМ\IMG_5784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059832" y="2636912"/>
            <a:ext cx="3153123" cy="2104428"/>
          </a:xfrm>
          <a:prstGeom prst="rect">
            <a:avLst/>
          </a:prstGeom>
          <a:ln w="38100" cap="sq">
            <a:solidFill>
              <a:srgbClr val="CC006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60" name="Picture 12" descr="C:\Users\Аська\Desktop\Новая папка\През образоват прогр\СОЦ-КОМ\DSC_0120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059832" y="5013176"/>
            <a:ext cx="3024336" cy="1700417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7232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thevoloshins.ru/wp-content/uploads/2011/09/%D0%BB%D0%B5%D1%82%D0%B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40000"/>
          </a:xfrm>
          <a:prstGeom prst="rect">
            <a:avLst/>
          </a:prstGeom>
          <a:noFill/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79512" y="404664"/>
            <a:ext cx="8964488" cy="5386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Познавательное развитие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предполагает развитие познавательных интересов детей, любознательности и познавательной мотивации; интереса к учебной деятельности и желания учиться, формирование познавательных действий , развитие воображения, внимания, памяти, наблюдательности, умение анализировать, устанавливать причинно-следственные связи , формулировать выводы, формирование первичных представлений об окружающем мире, формирование элементарных естественно-научных представлений.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-Элементарные опыты.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-Рассматривание и сравнение предметных и сюжетных картинок, иллюстраций к знакомым сказкам 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потешкам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игрушек, эстетически привлекательных предметов (деревьев, цветов, предметов быта и пр.), произведений искусства (народного, декоративно-прикладного, изобразительного).</a:t>
            </a:r>
          </a:p>
          <a:p>
            <a:pPr hangingPunct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-Творческие игры (конструктивные, музыкальные и др.).</a:t>
            </a:r>
          </a:p>
          <a:p>
            <a:pPr hangingPunct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-Подвижные игры.</a:t>
            </a:r>
          </a:p>
          <a:p>
            <a:pPr hangingPunct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-Практические действия с предметами.</a:t>
            </a:r>
          </a:p>
          <a:p>
            <a:pPr hangingPunct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-Чтение художественной и природоведческой литературы.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Наблюдения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под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руководством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взрослого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AutoShape 2" descr="https://kartinkin.com/uploads/posts/2020-07/thumbs/1593801729_46-p-detskie-neitralnie-foni-4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629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thevoloshins.ru/wp-content/uploads/2011/09/%D0%BB%D0%B5%D1%82%D0%B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40000"/>
          </a:xfrm>
          <a:prstGeom prst="rect">
            <a:avLst/>
          </a:prstGeom>
          <a:noFill/>
        </p:spPr>
      </p:pic>
      <p:sp>
        <p:nvSpPr>
          <p:cNvPr id="1026" name="AutoShape 2" descr="https://kartinkin.com/uploads/posts/2020-07/thumbs/1593801729_46-p-detskie-neitralnie-foni-4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22" name="Picture 2" descr="C:\Users\Аська\Desktop\Новая папка\През образоват прогр\ООД ПОЗНАВАТЕЛЬНОЕ РАЗВИТИЕ\IMG_13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3821" y="116632"/>
            <a:ext cx="2976011" cy="2232008"/>
          </a:xfrm>
          <a:prstGeom prst="rect">
            <a:avLst/>
          </a:prstGeom>
          <a:ln w="38100" cap="sq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23" name="Picture 3" descr="C:\Users\Аська\Desktop\Новая папка\През образоват прогр\ООД ПОЗНАВАТЕЛЬНОЕ РАЗВИТИЕ\IMG_14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79780"/>
            <a:ext cx="2592288" cy="1944216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24" name="Picture 4" descr="C:\Users\Аська\Desktop\Новая папка\През образоват прогр\ООД ПОЗНАВАТЕЛЬНОЕ РАЗВИТИЕ\IMG_337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7" y="116632"/>
            <a:ext cx="2976011" cy="2232008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28" name="Picture 8" descr="C:\Users\Аська\Desktop\Новая папка\През образоват прогр\ООД ПОЗНАВАТЕЛЬНОЕ РАЗВИТИЕ\DSC0241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8024" y="4797152"/>
            <a:ext cx="2520280" cy="1890210"/>
          </a:xfrm>
          <a:prstGeom prst="rect">
            <a:avLst/>
          </a:prstGeom>
          <a:ln w="38100" cap="sq">
            <a:solidFill>
              <a:schemeClr val="accent2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30" name="Picture 10" descr="C:\Users\Аська\Desktop\Новая папка\През образоват прогр\ООД ПОЗНАВАТЕЛЬНОЕ РАЗВИТИЕ\d8556d0a-35f6-40a2-8bcb-b4ec59a8f65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06212" y="4797152"/>
            <a:ext cx="1454945" cy="1943976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31" name="Picture 11" descr="C:\Users\Аська\Desktop\Новая папка\През образоват прогр\ООД ПОЗНАВАТЕЛЬНОЕ РАЗВИТИЕ\DSC_022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5400000">
            <a:off x="-660488" y="3116872"/>
            <a:ext cx="3840000" cy="2160000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32" name="Picture 12" descr="C:\Users\Аська\Desktop\Новая папка\През образоват прогр\ООД ПОЗНАВАТЕЛЬНОЕ РАЗВИТИЕ\DSC0224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55508" y="4869160"/>
            <a:ext cx="2112235" cy="1584176"/>
          </a:xfrm>
          <a:prstGeom prst="rect">
            <a:avLst/>
          </a:prstGeom>
          <a:ln w="38100" cap="sq">
            <a:solidFill>
              <a:srgbClr val="0000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33" name="Picture 13" descr="C:\Users\Аська\Desktop\Новая папка\През образоват прогр\ООД ПОЗНАВАТЕЛЬНОЕ РАЗВИТИЕ\IMG_3586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355976" y="2546902"/>
            <a:ext cx="2807992" cy="2105994"/>
          </a:xfrm>
          <a:prstGeom prst="rect">
            <a:avLst/>
          </a:prstGeom>
          <a:ln w="38100" cap="sq">
            <a:solidFill>
              <a:srgbClr val="F90B05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34" name="Picture 14" descr="C:\Users\Аська\Desktop\Новая папка\През образоват прогр\ООД ПОЗНАВАТЕЛЬНОЕ РАЗВИТИЕ\IMG_6061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-12526963" y="-11010900"/>
            <a:ext cx="2880000" cy="2160000"/>
          </a:xfrm>
          <a:prstGeom prst="rect">
            <a:avLst/>
          </a:prstGeom>
          <a:noFill/>
        </p:spPr>
      </p:pic>
      <p:pic>
        <p:nvPicPr>
          <p:cNvPr id="30735" name="Picture 15" descr="C:\Users\Аська\Desktop\Новая папка\През образоват прогр\ООД ПОЗНАВАТЕЛЬНОЕ РАЗВИТИЕ\IMG-20170427-WA0030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308304" y="2492896"/>
            <a:ext cx="1620000" cy="2160000"/>
          </a:xfrm>
          <a:prstGeom prst="rect">
            <a:avLst/>
          </a:prstGeom>
          <a:noFill/>
        </p:spPr>
      </p:pic>
      <p:pic>
        <p:nvPicPr>
          <p:cNvPr id="30736" name="Picture 16" descr="C:\Users\Аська\Desktop\Новая папка\През образоват прогр\ООД ПОЗНАВАТЕЛЬНОЕ РАЗВИТИЕ\8dea7d31-7ba4-4b8c-94a8-02c3090955ae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555776" y="2564904"/>
            <a:ext cx="1584176" cy="2112235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1629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thevoloshins.ru/wp-content/uploads/2011/09/%D0%BB%D0%B5%D1%82%D0%B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40000"/>
          </a:xfrm>
          <a:prstGeom prst="rect">
            <a:avLst/>
          </a:prstGeom>
          <a:noFill/>
        </p:spPr>
      </p:pic>
      <p:sp>
        <p:nvSpPr>
          <p:cNvPr id="1026" name="AutoShape 2" descr="https://kartinkin.com/uploads/posts/2020-07/thumbs/1593801729_46-p-detskie-neitralnie-foni-4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467544" y="72210"/>
            <a:ext cx="828092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7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Речевое развитие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направлено на совершенствование всех сторон речи, развитие звуковой и интонационной культуры речи, фонематического слуха, формирование предпосылок обучения грамоте, овладение речью как средством общения, развитие речевого творчества, знакомство с книжкой культурой, детской литературой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7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	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Индивидуальное общение со взрослым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7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	Организации целесообразной речевой среды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7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	Разучивание стихотворений,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потешек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загадок, скороговорок.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7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	Индивидуальное общение со взрослым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7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	Организации целесообразной речевой среды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7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	Чтение книг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7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	Разучивание стихотворений,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потешек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загадок, скороговорок.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29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catherineasquithgallery.com/uploads/posts/2021-03/1614693561_163-p-fon-s-ramkami-dlya-bukleta-1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00" y="0"/>
            <a:ext cx="9120000" cy="6840000"/>
          </a:xfrm>
          <a:prstGeom prst="rect">
            <a:avLst/>
          </a:prstGeom>
          <a:noFill/>
        </p:spPr>
      </p:pic>
      <p:pic>
        <p:nvPicPr>
          <p:cNvPr id="32769" name="Picture 1" descr="C:\Users\Аська\Desktop\Новая папка\През образоват прогр\ООД РЕЧЕВОЕ РАЗИТИЕ\50ab0885-f868-4587-80f2-72133a2a1af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2420888"/>
            <a:ext cx="2688299" cy="2016224"/>
          </a:xfrm>
          <a:prstGeom prst="rect">
            <a:avLst/>
          </a:prstGeom>
          <a:ln w="381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2770" name="Picture 2" descr="C:\Users\Аська\Desktop\Новая папка\През образоват прогр\ООД РЕЧЕВОЕ РАЗИТИЕ\DSC0169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88640"/>
            <a:ext cx="3456384" cy="2592288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2771" name="Picture 3" descr="C:\Users\Аська\Desktop\Новая папка\През образоват прогр\ООД РЕЧЕВОЕ РАЗИТИЕ\IMG_029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188640"/>
            <a:ext cx="2808312" cy="2106234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2772" name="Picture 4" descr="C:\Users\Аська\Desktop\Новая папка\През образоват прогр\ООД РЕЧЕВОЕ РАЗИТИЕ\IMG_030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168" y="4581128"/>
            <a:ext cx="2735984" cy="2051988"/>
          </a:xfrm>
          <a:prstGeom prst="rect">
            <a:avLst/>
          </a:prstGeom>
          <a:ln w="38100" cap="sq">
            <a:solidFill>
              <a:srgbClr val="FF33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2774" name="Picture 6" descr="C:\Users\Аська\Desktop\Новая папка\През образоват прогр\ООД РЕЧЕВОЕ РАЗИТИЕ\IMG-20170227-WA000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51920" y="188641"/>
            <a:ext cx="2016224" cy="2688298"/>
          </a:xfrm>
          <a:prstGeom prst="rect">
            <a:avLst/>
          </a:prstGeom>
          <a:ln w="38100" cap="sq">
            <a:solidFill>
              <a:schemeClr val="tx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2775" name="Picture 7" descr="C:\Users\Аська\Desktop\Новая папка\През образоват прогр\ООД РЕЧЕВОЕ РАЗИТИЕ\IMG-20170227-WA002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0" y="2924943"/>
            <a:ext cx="2448272" cy="3264363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2776" name="Picture 8" descr="C:\Users\Аська\Desktop\Новая папка\През образоват прогр\ООД РЕЧЕВОЕ РАЗИТИЕ\IMG-20210427-WA0036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329682" y="3068960"/>
            <a:ext cx="2592288" cy="34563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2773" name="Picture 5" descr="C:\Users\Аська\Desktop\Новая папка\През образоват прогр\ООД РЕЧЕВОЕ РАЗИТИЕ\IMG-20170220-WA0002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95736" y="4005064"/>
            <a:ext cx="1539171" cy="2736304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3" descr="https://catherineasquithgallery.com/uploads/posts/2021-02/1613501441_91-p-prezentatsiya-foni-dlya-slaidov-detskii-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94310" cy="6858000"/>
          </a:xfrm>
          <a:prstGeom prst="rect">
            <a:avLst/>
          </a:prstGeom>
          <a:noFill/>
        </p:spPr>
      </p:pic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251520" y="52015"/>
            <a:ext cx="8892480" cy="276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75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Художественно-эстетическое развитие 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предполагает развитие художественно-творческих способностей детей в различных видах художественной деятельности, формирование интереса и предпосылок ценностно-смыслового восприятия и понимания произведений искусства, развитие эстетического восприятия окружающего мира, воспитание художественного вкуса</a:t>
            </a:r>
            <a:endParaRPr kumimoji="0" lang="ru-RU" sz="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75" algn="l"/>
              </a:tabLst>
            </a:pP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Рассматривание произведений искусства совместно со взрослым</a:t>
            </a:r>
            <a:endParaRPr kumimoji="0" lang="ru-RU" sz="80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75" algn="l"/>
              </a:tabLst>
            </a:pPr>
            <a:r>
              <a:rPr kumimoji="0" lang="ru-RU" sz="14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-Продуктивная деятельность (рисование, лепка, аппликация, художественный труд) по замыслу, на темы народных </a:t>
            </a:r>
            <a:r>
              <a:rPr kumimoji="0" lang="ru-RU" sz="140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потешек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по мотивам знакомых стихов и сказок, под музыку</a:t>
            </a:r>
            <a:endParaRPr kumimoji="0" lang="ru-RU" sz="80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75" algn="l"/>
              </a:tabLst>
            </a:pPr>
            <a:r>
              <a:rPr kumimoji="0" lang="ru-RU" sz="14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-Рассматривание произведений искусства совместно со взрослым</a:t>
            </a:r>
            <a:endParaRPr kumimoji="0" lang="ru-RU" sz="80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75" algn="l"/>
              </a:tabLst>
            </a:pPr>
            <a:r>
              <a:rPr kumimoji="0" lang="ru-RU" sz="14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-Продуктивная деятельность (рисование, лепка, аппликация, художественный труд) по замыслу, на темы народных </a:t>
            </a:r>
            <a:r>
              <a:rPr kumimoji="0" lang="ru-RU" sz="140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потешек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по мотивам знакомых стихов и сказок, под музыку</a:t>
            </a:r>
            <a:endParaRPr kumimoji="0" lang="ru-RU" sz="240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9" descr="C:\Users\Аська\Desktop\Новая папка\През образоват прогр\ООД ХУДЭСТЕТ\DSC030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6433" y="2822004"/>
            <a:ext cx="2208245" cy="1158510"/>
          </a:xfrm>
          <a:prstGeom prst="rect">
            <a:avLst/>
          </a:prstGeom>
          <a:noFill/>
        </p:spPr>
      </p:pic>
      <p:pic>
        <p:nvPicPr>
          <p:cNvPr id="5" name="Picture 6" descr="C:\Users\Аська\Desktop\Новая папка\През образоват прогр\ООД ХУДЭСТЕТ\IMG_399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8387" y="2807134"/>
            <a:ext cx="1620000" cy="2032868"/>
          </a:xfrm>
          <a:prstGeom prst="rect">
            <a:avLst/>
          </a:prstGeom>
          <a:noFill/>
        </p:spPr>
      </p:pic>
      <p:pic>
        <p:nvPicPr>
          <p:cNvPr id="6" name="Picture 12" descr="C:\Users\Аська\Desktop\Новая папка\През образоват прогр\ООД ХУДЭСТЕТ\IMG_338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8273" y="3997267"/>
            <a:ext cx="2210092" cy="1556792"/>
          </a:xfrm>
          <a:prstGeom prst="rect">
            <a:avLst/>
          </a:prstGeom>
          <a:noFill/>
        </p:spPr>
      </p:pic>
      <p:pic>
        <p:nvPicPr>
          <p:cNvPr id="7" name="Picture 3" descr="C:\Users\Аська\Desktop\Новая папка\През образоват прогр\ООД ХУДЭСТЕТ\DSCN134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9805" y="2845103"/>
            <a:ext cx="2880000" cy="1768838"/>
          </a:xfrm>
          <a:prstGeom prst="rect">
            <a:avLst/>
          </a:prstGeom>
          <a:noFill/>
        </p:spPr>
      </p:pic>
      <p:pic>
        <p:nvPicPr>
          <p:cNvPr id="8" name="Picture 7" descr="C:\Users\Аська\Desktop\Новая папка\През образоват прогр\ООД ХУДЭСТЕТ\IMG-20170913-WA004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62381" y="2826081"/>
            <a:ext cx="1512168" cy="1949582"/>
          </a:xfrm>
          <a:prstGeom prst="rect">
            <a:avLst/>
          </a:prstGeom>
          <a:noFill/>
        </p:spPr>
      </p:pic>
      <p:pic>
        <p:nvPicPr>
          <p:cNvPr id="9" name="Picture 4" descr="C:\Users\Аська\Desktop\Новая папка\През образоват прогр\ООД ХУДЭСТЕТ\S129000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3527" y="5301208"/>
            <a:ext cx="2560283" cy="1440160"/>
          </a:xfrm>
          <a:prstGeom prst="rect">
            <a:avLst/>
          </a:prstGeom>
          <a:noFill/>
        </p:spPr>
      </p:pic>
      <p:pic>
        <p:nvPicPr>
          <p:cNvPr id="10" name="Picture 11" descr="C:\Users\Аська\Desktop\Новая папка\През образоват прогр\ООД ХУДЭСТЕТ\DSC03095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699791" y="4519382"/>
            <a:ext cx="3474967" cy="2149978"/>
          </a:xfrm>
          <a:prstGeom prst="rect">
            <a:avLst/>
          </a:prstGeom>
          <a:noFill/>
        </p:spPr>
      </p:pic>
      <p:pic>
        <p:nvPicPr>
          <p:cNvPr id="11" name="Picture 5" descr="C:\Users\Аська\Desktop\Новая папка\През образоват прогр\ООД ХУДЭСТЕТ\S1310005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300192" y="4911592"/>
            <a:ext cx="2687872" cy="17577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938</TotalTime>
  <Words>411</Words>
  <Application>Microsoft Office PowerPoint</Application>
  <PresentationFormat>Экран (4:3)</PresentationFormat>
  <Paragraphs>41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Times New Roman</vt:lpstr>
      <vt:lpstr>Arial</vt:lpstr>
      <vt:lpstr>Calibri</vt:lpstr>
      <vt:lpstr>Тема Office</vt:lpstr>
      <vt:lpstr>  ПРЕЗЕНТАЦИЯ основной  образовательной программы   МУНИЦИПАЛЬНОГО КАЗЕННОГО   ДОШКОЛЬНОГО ОБРАЗОВАТЕЛЬНОГО УЧРЕЖДЕНИЯ  «ЦЕНТР РАЗВИТИЯ РЕБЕНКА ДЕТСКИЙ САД   № 17                               «Колокольчик»  г.БУЙНАКСК  Тип  казенное   дошкольное образовательное учреждение  Вид детский сад   Статус  муниципальный   Web-страница - dag-17.tvoysadik.ru,   E-mail: kadievap@mail.ru Телефоны: 8-(87237)-2-55-56 </vt:lpstr>
      <vt:lpstr>В ДОУ функционирует 6 групп дошкольного возраста:  Вторая группа раннего возраста «Солнышко» - 25 детей               II младшая группа «Буратино"–    21 детей              II младшая группа «Звездочки"–    33 ребенка  Средняя группа «Фиксики» - 32 ребенка Старшая группа «Колобок" -   35 детей. Подготовительная  группа «Семицветик" – 42 ребенка  Всего – 187  детей.  Основная общеобразовательная программа дошкольного образования (ООП ДО) определяет: специфику организации воспитательно-образовательного процесса, с учетом федерального государственного образовательного стандарта к дошкольному образования; разработана на основе программы «От рождения до школы», под редакцией Н.Е.Вераксы, Т.С.Комаровой, М.А.Васильевой. Нормативный срок освоения 5 лет (возраст: от 2 лет до 7 лет)</vt:lpstr>
      <vt:lpstr>           Образовательная область «Социально-коммуникативное развитие  реализуется через  -Дидактические игры. -Творческие игры (сюжетно-ролевые, строительно-конструктивные, игры-имитации, игры-экспериментирования с различными материалами). -Игровые упражнения. -Дидактические игры с элементами движения. -Подвижные игры. -Игры-драматизации. -педагогические ситуации, связанные с безопасностью жизнедеятельности,               -Самообслуживание               -трудовую деятельность               -нравственное, патриотическое воспитание  через           различные виды деятельности (экскурсии, посещения музеев, школы).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МАОУ лицей №21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Сказочные</dc:title>
  <dc:creator>Ранько Елена</dc:creator>
  <cp:lastModifiedBy>User</cp:lastModifiedBy>
  <cp:revision>56</cp:revision>
  <cp:lastPrinted>2021-10-01T08:26:48Z</cp:lastPrinted>
  <dcterms:created xsi:type="dcterms:W3CDTF">2015-04-19T15:51:03Z</dcterms:created>
  <dcterms:modified xsi:type="dcterms:W3CDTF">2021-10-01T10:04:23Z</dcterms:modified>
</cp:coreProperties>
</file>